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5" r:id="rId4"/>
    <p:sldId id="266" r:id="rId5"/>
    <p:sldId id="267" r:id="rId6"/>
    <p:sldId id="273" r:id="rId7"/>
    <p:sldId id="259" r:id="rId8"/>
    <p:sldId id="274" r:id="rId9"/>
    <p:sldId id="268" r:id="rId10"/>
    <p:sldId id="275" r:id="rId11"/>
    <p:sldId id="276" r:id="rId12"/>
    <p:sldId id="277" r:id="rId13"/>
    <p:sldId id="278" r:id="rId14"/>
    <p:sldId id="269" r:id="rId15"/>
    <p:sldId id="257" r:id="rId16"/>
    <p:sldId id="279" r:id="rId17"/>
    <p:sldId id="271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1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20755-B875-4C6B-93BB-97D3FF78C8E6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border-design-with-children-in-playground-vector-76942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1500166" y="571480"/>
            <a:ext cx="6429420" cy="348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i="1" dirty="0" smtClean="0">
                <a:solidFill>
                  <a:srgbClr val="7030A0"/>
                </a:solidFill>
              </a:rPr>
              <a:t>НАЦИОНАЛНА ПРОГРАМА </a:t>
            </a:r>
          </a:p>
          <a:p>
            <a:pPr algn="ctr"/>
            <a:r>
              <a:rPr lang="bg-BG" sz="2000" b="1" i="1" dirty="0" smtClean="0">
                <a:solidFill>
                  <a:srgbClr val="7030A0"/>
                </a:solidFill>
              </a:rPr>
              <a:t>,,ЗАЕДНО ЗА ВСЯКО ДЕТЕ” – 202</a:t>
            </a:r>
            <a:r>
              <a:rPr lang="en-US" sz="2000" b="1" i="1" dirty="0" smtClean="0">
                <a:solidFill>
                  <a:srgbClr val="7030A0"/>
                </a:solidFill>
              </a:rPr>
              <a:t>4</a:t>
            </a:r>
            <a:r>
              <a:rPr lang="bg-BG" sz="2000" b="1" i="1" dirty="0" smtClean="0">
                <a:solidFill>
                  <a:srgbClr val="7030A0"/>
                </a:solidFill>
              </a:rPr>
              <a:t> г. </a:t>
            </a:r>
          </a:p>
          <a:p>
            <a:pPr algn="ctr"/>
            <a:endParaRPr lang="en-US" sz="2000" dirty="0" smtClean="0">
              <a:solidFill>
                <a:srgbClr val="7030A0"/>
              </a:solidFill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000" b="1" i="1" dirty="0" smtClean="0">
                <a:solidFill>
                  <a:srgbClr val="7030A0"/>
                </a:solidFill>
              </a:rPr>
              <a:t>МОДУЛ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r>
              <a:rPr lang="bg-BG" sz="2000" b="1" i="1" dirty="0" smtClean="0">
                <a:solidFill>
                  <a:srgbClr val="7030A0"/>
                </a:solidFill>
              </a:rPr>
              <a:t>2 </a:t>
            </a:r>
            <a:r>
              <a:rPr lang="en-US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,,</a:t>
            </a:r>
            <a:r>
              <a:rPr lang="bg-BG" b="1" i="1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Добри практики за взаимодействие с родителите на децата и учениците в задължителна предучилищна и училищна възраст</a:t>
            </a:r>
            <a:r>
              <a:rPr lang="bg-BG" sz="2000" b="1" i="1" dirty="0" smtClean="0">
                <a:solidFill>
                  <a:srgbClr val="7030A0"/>
                </a:solidFill>
              </a:rPr>
              <a:t>‘’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000" b="1" i="1" dirty="0" smtClean="0">
                <a:solidFill>
                  <a:srgbClr val="7030A0"/>
                </a:solidFill>
              </a:rPr>
              <a:t>ДЕТСКА ГРАДИНА С.КРУШАРИ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000" b="1" i="1" dirty="0" smtClean="0">
                <a:solidFill>
                  <a:srgbClr val="7030A0"/>
                </a:solidFill>
              </a:rPr>
              <a:t>ОБЩИНА КРУШАРИ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000" b="1" i="1" dirty="0" smtClean="0">
                <a:solidFill>
                  <a:srgbClr val="7030A0"/>
                </a:solidFill>
              </a:rPr>
              <a:t>ОБЛАСТ ДОБРИЧ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df659202c4bfec52179070b17ed4bf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Картина 2" descr="461437760_2591026731284753_678596928131232525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143380"/>
            <a:ext cx="3500430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 descr="461437774_8290579744356465_321553547362201539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071942"/>
            <a:ext cx="322473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ово поле 5"/>
          <p:cNvSpPr txBox="1"/>
          <p:nvPr/>
        </p:nvSpPr>
        <p:spPr>
          <a:xfrm>
            <a:off x="1000100" y="357166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Връчване на сертификати за ,,Успешен родител”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артина 6" descr="461509838_557070483506140_1243078401035878987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928670"/>
            <a:ext cx="5729302" cy="30003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df659202c4bfec52179070b17ed4bf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Картина 2" descr="461489814_2591027061284720_809583150424686307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428736"/>
            <a:ext cx="2928940" cy="3071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Картина 3" descr="461407483_2591027034618056_723187733162189182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928934"/>
            <a:ext cx="2857520" cy="3071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df659202c4bfec52179070b17ed4bf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Картина 2" descr="461501611_2591026971284729_306314282395168243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357562"/>
            <a:ext cx="442912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 descr="461526353_540696265041548_381705653384178192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643182"/>
            <a:ext cx="350043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 descr="461556477_540696015041573_26581831400694382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1142984"/>
            <a:ext cx="414338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33251aa10d88e01896ec3615f91c69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Картина 2" descr="461496779_9090115421002806_511481554531635162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000240"/>
            <a:ext cx="300036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 descr="460659586_552044477342074_191340124436246175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2285992"/>
            <a:ext cx="450059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 descr="463198914_8452003714868677_631773210612468707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4643446"/>
            <a:ext cx="400049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istockphoto-1060699598-17066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1357290" y="571480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,,Весел старт”-Спортен празник</a:t>
            </a:r>
          </a:p>
          <a:p>
            <a:pPr algn="ctr"/>
            <a:r>
              <a:rPr lang="bg-BG" b="1" i="1" dirty="0" smtClean="0"/>
              <a:t>Брой участници-158бр./родители,педагогически и непедагогически персонал/,проведен на 15.10.2024г.</a:t>
            </a:r>
          </a:p>
          <a:p>
            <a:endParaRPr lang="bg-BG" b="1" i="1" dirty="0" smtClean="0"/>
          </a:p>
          <a:p>
            <a:endParaRPr lang="en-US" dirty="0"/>
          </a:p>
        </p:txBody>
      </p:sp>
      <p:pic>
        <p:nvPicPr>
          <p:cNvPr id="6" name="Картина 5" descr="463194562_570880052125183_226821259767533735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500174"/>
            <a:ext cx="315753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 descr="463335676_8845033875546702_554574999773542328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643050"/>
            <a:ext cx="385762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df659202c4bfec52179070b17ed4bf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Картина 4" descr="463297978_2294940904206322_85596433930275263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285992"/>
            <a:ext cx="307183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 descr="463019001_553679680409873_183400310076775662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357430"/>
            <a:ext cx="307181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stockphoto-1060699598-17066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Картина 2" descr="462932391_2611745079212918_248719349723787894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643050"/>
            <a:ext cx="387191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 descr="463380057_2611749815879111_564368669660476015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643050"/>
            <a:ext cx="385762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369241799_1072425683756820_198194600950160711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44"/>
            <a:ext cx="4214842" cy="3500462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214414" y="642918"/>
            <a:ext cx="6929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Ангажиране на родителите и на другите членове на семействата в процеса на</a:t>
            </a:r>
            <a:endParaRPr lang="en-US" b="1" i="1" dirty="0" smtClean="0"/>
          </a:p>
          <a:p>
            <a:pPr algn="ctr"/>
            <a:r>
              <a:rPr lang="bg-BG" b="1" i="1" dirty="0" smtClean="0"/>
              <a:t>обхващане и включване на децата и учениците в системата на предучилищното и</a:t>
            </a:r>
            <a:endParaRPr lang="en-US" b="1" i="1" dirty="0" smtClean="0"/>
          </a:p>
          <a:p>
            <a:pPr algn="ctr"/>
            <a:r>
              <a:rPr lang="bg-BG" b="1" i="1" dirty="0" smtClean="0"/>
              <a:t>училищното образование води до повишаване на възпитателния потенциал и здравната</a:t>
            </a:r>
            <a:endParaRPr lang="en-US" b="1" i="1" dirty="0" smtClean="0"/>
          </a:p>
          <a:p>
            <a:pPr algn="ctr"/>
            <a:r>
              <a:rPr lang="bg-BG" b="1" i="1" dirty="0" smtClean="0"/>
              <a:t>култура на семейството.</a:t>
            </a:r>
            <a:endParaRPr lang="en-US" dirty="0"/>
          </a:p>
        </p:txBody>
      </p:sp>
      <p:pic>
        <p:nvPicPr>
          <p:cNvPr id="5" name="Картина 4" descr="377245351_1127220224799099_648811897631453097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143248"/>
            <a:ext cx="3810000" cy="1828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5361610c720e09fa7da1fc6320aa271d--clipart-jesus-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643174" y="2071678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</a:t>
            </a:r>
          </a:p>
          <a:p>
            <a:pPr algn="ctr"/>
            <a:r>
              <a:rPr lang="bg-BG" sz="32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</a:p>
          <a:p>
            <a:pPr algn="ctr"/>
            <a:r>
              <a:rPr lang="bg-BG" sz="32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ВНИМАНИЕТО!</a:t>
            </a:r>
            <a:endParaRPr lang="en-US" sz="3200" b="1" i="1" u="sng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a1fa6a226968a2506b6ef398a40ac8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643042" y="1214422"/>
            <a:ext cx="5715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Екипът от педагогически специалисти при Детска градина с.Крушари и изнесени групи в с.Лозенец , с.Телериг, с.Коритен, стартираха работа по Национална програма "Заедно за всяко дете"-2024 година! </a:t>
            </a: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Модул 2 "Добри практики за взаимодействие с родителите на децата и учениците в задължителна предучилищна и училищна възраст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border-design-with-children-in-playground-vector-76942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1428728" y="642918"/>
            <a:ext cx="7000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Националната програма ,,Заедно за всяко дете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-2024г.,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дава възможност да се организират дейности, в които се ангажират всички заинтересовани страни за привличането на родителите на децата и учениците в предучилищна и училищна възраст, които не са обхванати в образователната система, за които има риск от отпадане от училище и детска градина. Взаимодействието с децата, учениците и родителите за създаване на положително отношение към образованието се реализира чрез разработване и прилагане на конкретни дейности за съвместна работа.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border-design-with-children-in-playground-vector-76942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214414" y="714356"/>
            <a:ext cx="70009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ЦЕЛИ И ОБХВАТ НА ПРОГРАМАТА Националната програма е разработена в съответствие с приоритетна област 5 „Ефективно включване, трайно приобщаване и образователна интеграция“ на Стратегическата рамка за развитие на образованието, обучението и ученето в Република България (2021 - 2030). 2.1. Обща цел: Повишаване на ефективността в работата на институциите по обхващане и включване в образователната система на деца и ученици в задължителна предучилищна и училищна възраст и подобряване на достъпа до предучилищно и училищно образование и качеството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чрез създаване и поддържане на благоприятна образователна среда за стимулиране и устойчиво образователно развитие. 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empty-board-with-many-children-cartoon-character-vector-386826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928794" y="1785926"/>
            <a:ext cx="5643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/>
              <a:t>Програмата предвижда дейности насочени към родителския капацитет,съвместни културни дейности на родители и деца. </a:t>
            </a:r>
          </a:p>
          <a:p>
            <a:endParaRPr lang="bg-BG" b="1" i="1" dirty="0" smtClean="0"/>
          </a:p>
          <a:p>
            <a:r>
              <a:rPr lang="bg-BG" b="1" i="1" dirty="0" smtClean="0"/>
              <a:t>Дейност-,,Подаваме ръка”</a:t>
            </a:r>
          </a:p>
          <a:p>
            <a:r>
              <a:rPr lang="bg-BG" b="1" i="1" dirty="0" smtClean="0"/>
              <a:t>Брой участници-139бр./родители,педагогически и непедагогически персонал/,проведен на 12.09.2024г.</a:t>
            </a:r>
          </a:p>
          <a:p>
            <a:endParaRPr lang="bg-BG" b="1" i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f6e94aa84aff99116fac19fc63cd7f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Картина 2" descr="460577140_8197763433638097_254838355495066680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643182"/>
            <a:ext cx="3857620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 descr="460634071_2583875311999895_211974348798284606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643182"/>
            <a:ext cx="3786182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ово поле 4"/>
          <p:cNvSpPr txBox="1"/>
          <p:nvPr/>
        </p:nvSpPr>
        <p:spPr>
          <a:xfrm>
            <a:off x="357158" y="50004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,,Подаваме ръка”-раздаване на покани и дипляни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istockphoto-1060699598-17066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1214414" y="1428736"/>
            <a:ext cx="73581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i="1" dirty="0" smtClean="0"/>
          </a:p>
          <a:p>
            <a:pPr algn="ctr"/>
            <a:endParaRPr lang="bg-BG" b="1" i="1" dirty="0" smtClean="0"/>
          </a:p>
          <a:p>
            <a:pPr algn="ctr"/>
            <a:r>
              <a:rPr lang="bg-BG" sz="1400" b="1" i="1" dirty="0" smtClean="0"/>
              <a:t>      </a:t>
            </a: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285852" y="1714488"/>
            <a:ext cx="685804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/>
              <a:t>Дейност-,,Заедно за нашите деца”-групов тренинг</a:t>
            </a:r>
          </a:p>
          <a:p>
            <a:r>
              <a:rPr lang="bg-BG" b="1" i="1" dirty="0" smtClean="0"/>
              <a:t>Брой участници-88бр./родители,педагогически и непедагогически персонал/,проведен на 20.09.2024г.</a:t>
            </a:r>
          </a:p>
          <a:p>
            <a:endParaRPr lang="bg-BG" b="1" i="1" dirty="0" smtClean="0"/>
          </a:p>
          <a:p>
            <a:r>
              <a:rPr lang="bg-BG" b="1" i="1" dirty="0" smtClean="0"/>
              <a:t>Линк към презентацията -,,Заедно за нашите деца” </a:t>
            </a:r>
          </a:p>
          <a:p>
            <a:endParaRPr lang="bg-BG" sz="1100" b="1" i="1" dirty="0" smtClean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428728" y="3429000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s://www.facebook.com/download/536740358762629/%D0%97%D0%B0%D0%B5%D0%B4%D0%BD%D0%BE%20%D0%B7%D0%B0%20%D0%BD%D0%B0%D1%88%D0%B8%D1%82%D0%B5.pptx?av=100011323537793&amp;eav=Afa4hFulaWENw4UJsna1Igr8sJphMHII62qOjlXJbD4zSzIKagpVnJxhlLi80l79VkE&amp;paipv=0&amp;hash=AcrKy346ZEKruGH9IFE&amp;__cft__[0]=AZVIOgTFIB3yLn8bMxb0nAF2Hn6TVSRykh1WdX57cuLDXr09m8yF0H-iTI9AfLfLjycs-YXi8gD9iwazGuV5iYK0S2FbDgwrgm-z0zsdFNHto1KrkJ8qn4gxzMjLFSZBBkLq50moUOtZQ6gyYDyrAfAwnwoZyWonPERTFJvtbL_m4EFGssDmldw-TKZX0gRSz36qJtqE6YCpxlAD_jkhmmhN&amp;__tn__=H-R</a:t>
            </a:r>
            <a:endParaRPr lang="en-US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f6e94aa84aff99116fac19fc63cd7f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Картина 2" descr="460828590_8225228220891618_35559088571475054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928802"/>
            <a:ext cx="4071966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Картина 3" descr="460428235_552047727341749_48961486789316006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500438"/>
            <a:ext cx="4000528" cy="3106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ово поле 4"/>
          <p:cNvSpPr txBox="1"/>
          <p:nvPr/>
        </p:nvSpPr>
        <p:spPr>
          <a:xfrm>
            <a:off x="428596" y="1285860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,,Заедно за нашите деца”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9d65f2c5af8c1d9f8f2385e4aa0741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85720" y="571480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/>
              <a:t>Дейност-,,Часът на родителя”-обучение-лектория</a:t>
            </a:r>
          </a:p>
          <a:p>
            <a:r>
              <a:rPr lang="bg-BG" b="1" i="1" dirty="0" smtClean="0"/>
              <a:t>Брой участници-88бр./родители,педагогически и непедагогически персонал/,проведен на 27.09.2024г.</a:t>
            </a:r>
          </a:p>
          <a:p>
            <a:endParaRPr lang="bg-BG" b="1" i="1" dirty="0" smtClean="0"/>
          </a:p>
          <a:p>
            <a:r>
              <a:rPr lang="bg-BG" b="1" i="1" dirty="0" smtClean="0"/>
              <a:t>Линк към презентацията -,,10 стъпки за успешни родители”</a:t>
            </a:r>
          </a:p>
          <a:p>
            <a:endParaRPr lang="en-US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28596" y="2143116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s://www.facebook.com/download/7912161282217304/10%20%D0%A1%D0%A2%D0%AA%D0%9F%D0%9A%D0%98%20%D0%97%D0%90%20%D0%A3%D0%A1%D0%9F%D0%95%D0%A8%D0%9D%D0%98%20%D0%A0%D0%9E%D0%94%D0%98%D0%A2%D0%95%D0%9B%D0%98.pptx?av=100011323537793&amp;eav=AfZPadsRMGuwm9uyacE-CyS9w0jpw7uCRjtDyrdtLnRgJVO-P82H2vJ9OjlZdenIs7g&amp;paipv=0&amp;hash=AcqqyidX3RXncOyIg_I&amp;__cft__[0]=AZXN3AFK31u6URIa8VfpwLjLXM84UfCpoH7kMcrzvi-W5_1iufmdthLx54Dqmx9j734wZktWC82bR8NREZBWBrzGUx6h_44w3UP9n0cWu7mVekiGAVPgb030MJrW2F135x6XzFKQrzChoeRN_q89RehB1AeMfkUibfW2AOLdpixtcAstFNhtLXuiWWcooWU0XIDxABIvgfNV7SWCUexNV3ru&amp;__tn__=H-R</a:t>
            </a:r>
            <a:endParaRPr lang="en-US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481</Words>
  <Application>Microsoft Office PowerPoint</Application>
  <PresentationFormat>Презентация на цял екран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19" baseType="lpstr">
      <vt:lpstr>Office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zoya mitkova</dc:creator>
  <cp:lastModifiedBy>zoya mitkova</cp:lastModifiedBy>
  <cp:revision>3</cp:revision>
  <dcterms:created xsi:type="dcterms:W3CDTF">2025-01-08T11:46:27Z</dcterms:created>
  <dcterms:modified xsi:type="dcterms:W3CDTF">2025-01-10T09:35:41Z</dcterms:modified>
</cp:coreProperties>
</file>